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notesMasterIdLst>
    <p:notesMasterId r:id="rId5"/>
  </p:notesMasterIdLst>
  <p:sldIdLst>
    <p:sldId id="256" r:id="rId4"/>
  </p:sldIdLst>
  <p:sldSz cx="32918400" cy="32918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3429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685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0287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1714500" algn="l" defTabSz="6858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057400" algn="l" defTabSz="6858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2400300" algn="l" defTabSz="6858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2743200" algn="l" defTabSz="685800" rtl="0" eaLnBrk="1" latinLnBrk="0" hangingPunct="1">
      <a:defRPr sz="22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0000"/>
    <a:srgbClr val="0066FF"/>
    <a:srgbClr val="3399FF"/>
    <a:srgbClr val="FF9900"/>
    <a:srgbClr val="993300"/>
    <a:srgbClr val="009900"/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6279" autoAdjust="0"/>
  </p:normalViewPr>
  <p:slideViewPr>
    <p:cSldViewPr snapToGrid="0" snapToObjects="1">
      <p:cViewPr>
        <p:scale>
          <a:sx n="30" d="100"/>
          <a:sy n="30" d="100"/>
        </p:scale>
        <p:origin x="-396" y="444"/>
      </p:cViewPr>
      <p:guideLst>
        <p:guide orient="horz" pos="3027"/>
        <p:guide orient="horz" pos="20285"/>
        <p:guide pos="443"/>
        <p:guide pos="6827"/>
        <p:guide pos="7160"/>
        <p:guide pos="20261"/>
        <p:guide pos="13544"/>
        <p:guide pos="13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57375" y="720725"/>
            <a:ext cx="360045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0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0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02553E68-0E6B-4160-8BC2-9F3F6DD8DC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4A47-633C-4C86-9D82-699151902B2A}" type="slidenum">
              <a:rPr lang="en-US"/>
              <a:pPr/>
              <a:t>1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57375" y="720725"/>
            <a:ext cx="3600450" cy="360045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0226279"/>
            <a:ext cx="27979688" cy="7055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8653524"/>
            <a:ext cx="23043356" cy="8412956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303038" y="1272779"/>
            <a:ext cx="7860506" cy="309252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31" y="1272779"/>
            <a:ext cx="23468409" cy="309252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0226279"/>
            <a:ext cx="27979688" cy="7055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8653524"/>
            <a:ext cx="23043356" cy="8412956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2645"/>
            <a:ext cx="27980879" cy="653891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1744"/>
            <a:ext cx="27980879" cy="720090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2469" y="4805365"/>
            <a:ext cx="3682604" cy="27397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373" y="4805365"/>
            <a:ext cx="3683794" cy="27397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5" y="1318022"/>
            <a:ext cx="2962751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5" y="7368779"/>
            <a:ext cx="14544675" cy="30706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5" y="10439402"/>
            <a:ext cx="14544675" cy="189666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9" y="7368779"/>
            <a:ext cx="14550628" cy="30706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9" y="10439402"/>
            <a:ext cx="14550628" cy="189666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6" y="1310879"/>
            <a:ext cx="10829925" cy="557807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310879"/>
            <a:ext cx="18402300" cy="2809517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6" y="6888956"/>
            <a:ext cx="10829925" cy="22517100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8" y="23043358"/>
            <a:ext cx="19751278" cy="27193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8" y="2940845"/>
            <a:ext cx="19751278" cy="1975127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8" y="25762745"/>
            <a:ext cx="19751278" cy="386357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298277" y="1272781"/>
            <a:ext cx="7865269" cy="309300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2469" y="1272781"/>
            <a:ext cx="23481506" cy="309300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56" y="10226279"/>
            <a:ext cx="27979688" cy="7055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523" y="18653524"/>
            <a:ext cx="23043356" cy="8412956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2645"/>
            <a:ext cx="27980879" cy="653891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1744"/>
            <a:ext cx="27980879" cy="720090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306" y="4805365"/>
            <a:ext cx="15763875" cy="27397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398481" y="4805365"/>
            <a:ext cx="15765065" cy="27397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5" y="1318022"/>
            <a:ext cx="2962751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5" y="7368779"/>
            <a:ext cx="14544675" cy="30706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5" y="10439402"/>
            <a:ext cx="14544675" cy="189666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9" y="7368779"/>
            <a:ext cx="14550628" cy="30706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9" y="10439402"/>
            <a:ext cx="14550628" cy="189666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2645"/>
            <a:ext cx="27980879" cy="653891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1744"/>
            <a:ext cx="27980879" cy="720090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400"/>
            </a:lvl2pPr>
            <a:lvl3pPr marL="685800" indent="0">
              <a:buNone/>
              <a:defRPr sz="1200"/>
            </a:lvl3pPr>
            <a:lvl4pPr marL="1028700" indent="0">
              <a:buNone/>
              <a:defRPr sz="1100"/>
            </a:lvl4pPr>
            <a:lvl5pPr marL="1371600" indent="0">
              <a:buNone/>
              <a:defRPr sz="1100"/>
            </a:lvl5pPr>
            <a:lvl6pPr marL="1714500" indent="0">
              <a:buNone/>
              <a:defRPr sz="1100"/>
            </a:lvl6pPr>
            <a:lvl7pPr marL="2057400" indent="0">
              <a:buNone/>
              <a:defRPr sz="1100"/>
            </a:lvl7pPr>
            <a:lvl8pPr marL="2400300" indent="0">
              <a:buNone/>
              <a:defRPr sz="1100"/>
            </a:lvl8pPr>
            <a:lvl9pPr marL="274320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6" y="1310879"/>
            <a:ext cx="10829925" cy="557807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310879"/>
            <a:ext cx="18402300" cy="2809517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6" y="6888956"/>
            <a:ext cx="10829925" cy="22517100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8" y="23043358"/>
            <a:ext cx="19751278" cy="27193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8" y="2940845"/>
            <a:ext cx="19751278" cy="1975127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8" y="25762745"/>
            <a:ext cx="19751278" cy="386357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253033" y="1272781"/>
            <a:ext cx="7910513" cy="309300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0304" y="1272781"/>
            <a:ext cx="23618428" cy="309300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31" y="4795840"/>
            <a:ext cx="5000625" cy="274022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5253" y="4795840"/>
            <a:ext cx="5000625" cy="274022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5" y="1318022"/>
            <a:ext cx="29627513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445" y="7368779"/>
            <a:ext cx="14544675" cy="30706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445" y="10439402"/>
            <a:ext cx="14544675" cy="189666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329" y="7368779"/>
            <a:ext cx="14550628" cy="30706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329" y="10439402"/>
            <a:ext cx="14550628" cy="1896665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446" y="1310879"/>
            <a:ext cx="10829925" cy="5578079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656" y="1310879"/>
            <a:ext cx="18402300" cy="2809517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446" y="6888956"/>
            <a:ext cx="10829925" cy="22517100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998" y="23043358"/>
            <a:ext cx="19751278" cy="27193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998" y="2940845"/>
            <a:ext cx="19751278" cy="1975127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998" y="25762745"/>
            <a:ext cx="19751278" cy="3863579"/>
          </a:xfrm>
        </p:spPr>
        <p:txBody>
          <a:bodyPr/>
          <a:lstStyle>
            <a:lvl1pPr marL="0" indent="0">
              <a:buNone/>
              <a:defRPr sz="11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52" name="Rectangle 36"/>
          <p:cNvSpPr>
            <a:spLocks noChangeArrowheads="1"/>
          </p:cNvSpPr>
          <p:nvPr userDrawn="1"/>
        </p:nvSpPr>
        <p:spPr bwMode="auto">
          <a:xfrm>
            <a:off x="0" y="2"/>
            <a:ext cx="32918400" cy="406955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86049" name="Rectangle 33"/>
          <p:cNvSpPr>
            <a:spLocks noChangeArrowheads="1"/>
          </p:cNvSpPr>
          <p:nvPr userDrawn="1"/>
        </p:nvSpPr>
        <p:spPr bwMode="auto">
          <a:xfrm>
            <a:off x="701279" y="4800602"/>
            <a:ext cx="10134600" cy="2739747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86030" name="Text Box 14"/>
          <p:cNvSpPr txBox="1">
            <a:spLocks noChangeArrowheads="1"/>
          </p:cNvSpPr>
          <p:nvPr userDrawn="1"/>
        </p:nvSpPr>
        <p:spPr bwMode="auto">
          <a:xfrm>
            <a:off x="701281" y="32445722"/>
            <a:ext cx="2163365" cy="25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400" b="1" dirty="0">
                <a:solidFill>
                  <a:schemeClr val="bg2"/>
                </a:solidFill>
                <a:latin typeface="Arial" charset="0"/>
              </a:rPr>
              <a:t>TEMPLATE DESIGN © 2008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800" b="1" dirty="0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86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720331" y="1272781"/>
            <a:ext cx="31443215" cy="22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50" tIns="34218" rIns="68450" bIns="342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329" y="4795840"/>
            <a:ext cx="10115550" cy="2740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306" tIns="342306" rIns="342306" bIns="342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6041" name="Rectangle 25"/>
          <p:cNvSpPr>
            <a:spLocks noChangeArrowheads="1"/>
          </p:cNvSpPr>
          <p:nvPr userDrawn="1"/>
        </p:nvSpPr>
        <p:spPr bwMode="auto">
          <a:xfrm>
            <a:off x="0" y="0"/>
            <a:ext cx="329184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86056" name="Rectangle 40"/>
          <p:cNvSpPr>
            <a:spLocks noChangeArrowheads="1"/>
          </p:cNvSpPr>
          <p:nvPr userDrawn="1"/>
        </p:nvSpPr>
        <p:spPr bwMode="auto">
          <a:xfrm>
            <a:off x="22028944" y="4800602"/>
            <a:ext cx="10134600" cy="2739747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86057" name="Rectangle 41"/>
          <p:cNvSpPr>
            <a:spLocks noChangeArrowheads="1"/>
          </p:cNvSpPr>
          <p:nvPr userDrawn="1"/>
        </p:nvSpPr>
        <p:spPr bwMode="auto">
          <a:xfrm>
            <a:off x="11364516" y="4800602"/>
            <a:ext cx="10134600" cy="27397472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86059" name="Line 43"/>
          <p:cNvSpPr>
            <a:spLocks noChangeShapeType="1"/>
          </p:cNvSpPr>
          <p:nvPr userDrawn="1"/>
        </p:nvSpPr>
        <p:spPr bwMode="auto">
          <a:xfrm>
            <a:off x="0" y="4069556"/>
            <a:ext cx="32918400" cy="0"/>
          </a:xfrm>
          <a:prstGeom prst="line">
            <a:avLst/>
          </a:prstGeom>
          <a:noFill/>
          <a:ln w="190500">
            <a:solidFill>
              <a:srgbClr val="FF9900"/>
            </a:solidFill>
            <a:round/>
            <a:headEnd/>
            <a:tailEnd/>
          </a:ln>
          <a:effectLst/>
        </p:spPr>
        <p:txBody>
          <a:bodyPr lIns="68580" tIns="34290" rIns="68580" bIns="3429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 Black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 Black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 Black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 Black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6600">
          <a:solidFill>
            <a:srgbClr val="FFFFFF"/>
          </a:solidFill>
          <a:latin typeface="Arial Black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54831" indent="-211931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 userDrawn="1"/>
        </p:nvSpPr>
        <p:spPr bwMode="auto">
          <a:xfrm>
            <a:off x="0" y="0"/>
            <a:ext cx="32918400" cy="421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0227" name="Rectangle 3"/>
          <p:cNvSpPr>
            <a:spLocks noChangeArrowheads="1"/>
          </p:cNvSpPr>
          <p:nvPr userDrawn="1"/>
        </p:nvSpPr>
        <p:spPr bwMode="auto">
          <a:xfrm>
            <a:off x="702471" y="4805365"/>
            <a:ext cx="7480697" cy="273974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0228" name="Rectangle 4"/>
          <p:cNvSpPr>
            <a:spLocks noChangeArrowheads="1"/>
          </p:cNvSpPr>
          <p:nvPr userDrawn="1"/>
        </p:nvSpPr>
        <p:spPr bwMode="auto">
          <a:xfrm>
            <a:off x="0" y="4210052"/>
            <a:ext cx="32918400" cy="129779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0229" name="Text Box 5"/>
          <p:cNvSpPr txBox="1">
            <a:spLocks noChangeArrowheads="1"/>
          </p:cNvSpPr>
          <p:nvPr userDrawn="1"/>
        </p:nvSpPr>
        <p:spPr bwMode="auto">
          <a:xfrm>
            <a:off x="457200" y="32445722"/>
            <a:ext cx="1885950" cy="25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400" b="1" dirty="0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800" b="1" dirty="0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20331" y="1272781"/>
            <a:ext cx="31443215" cy="22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50" tIns="34218" rIns="68450" bIns="342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2471" y="4805365"/>
            <a:ext cx="7480697" cy="273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306" tIns="342306" rIns="342306" bIns="342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0232" name="Rectangle 8"/>
          <p:cNvSpPr>
            <a:spLocks noChangeArrowheads="1"/>
          </p:cNvSpPr>
          <p:nvPr userDrawn="1"/>
        </p:nvSpPr>
        <p:spPr bwMode="auto">
          <a:xfrm>
            <a:off x="0" y="0"/>
            <a:ext cx="329184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0233" name="Rectangle 9"/>
          <p:cNvSpPr>
            <a:spLocks noChangeArrowheads="1"/>
          </p:cNvSpPr>
          <p:nvPr userDrawn="1"/>
        </p:nvSpPr>
        <p:spPr bwMode="auto">
          <a:xfrm>
            <a:off x="8617746" y="4805365"/>
            <a:ext cx="15573375" cy="273974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 userDrawn="1"/>
        </p:nvSpPr>
        <p:spPr bwMode="auto">
          <a:xfrm>
            <a:off x="24676894" y="4805365"/>
            <a:ext cx="7486650" cy="273974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54831" indent="-211931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 userDrawn="1"/>
        </p:nvSpPr>
        <p:spPr bwMode="auto">
          <a:xfrm>
            <a:off x="0" y="0"/>
            <a:ext cx="32918400" cy="421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1251" name="Rectangle 3"/>
          <p:cNvSpPr>
            <a:spLocks noChangeArrowheads="1"/>
          </p:cNvSpPr>
          <p:nvPr userDrawn="1"/>
        </p:nvSpPr>
        <p:spPr bwMode="auto">
          <a:xfrm>
            <a:off x="520304" y="4805365"/>
            <a:ext cx="31775400" cy="2739747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 userDrawn="1"/>
        </p:nvSpPr>
        <p:spPr bwMode="auto">
          <a:xfrm>
            <a:off x="0" y="4210052"/>
            <a:ext cx="32918400" cy="129779"/>
          </a:xfrm>
          <a:prstGeom prst="rect">
            <a:avLst/>
          </a:prstGeom>
          <a:solidFill>
            <a:srgbClr val="6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 userDrawn="1"/>
        </p:nvSpPr>
        <p:spPr bwMode="auto">
          <a:xfrm>
            <a:off x="457200" y="32445722"/>
            <a:ext cx="1885950" cy="25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400" b="1" dirty="0">
                <a:solidFill>
                  <a:schemeClr val="bg2"/>
                </a:solidFill>
                <a:latin typeface="Arial" charset="0"/>
              </a:rPr>
              <a:t>POSTER TEMPLATE BY: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en-US" sz="800" b="1" dirty="0">
                <a:solidFill>
                  <a:schemeClr val="bg2"/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20331" y="1272781"/>
            <a:ext cx="31443215" cy="220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450" tIns="34218" rIns="68450" bIns="342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0304" y="4805365"/>
            <a:ext cx="31643240" cy="2739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42306" tIns="342306" rIns="342306" bIns="342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81256" name="Rectangle 8"/>
          <p:cNvSpPr>
            <a:spLocks noChangeArrowheads="1"/>
          </p:cNvSpPr>
          <p:nvPr userDrawn="1"/>
        </p:nvSpPr>
        <p:spPr bwMode="auto">
          <a:xfrm>
            <a:off x="0" y="0"/>
            <a:ext cx="32918400" cy="3291840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6500">
          <a:solidFill>
            <a:schemeClr val="tx2"/>
          </a:solidFill>
          <a:latin typeface="Arial Black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54831" indent="-211931" algn="l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20304" y="655983"/>
            <a:ext cx="31763494" cy="2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8432" tIns="34211" rIns="68432" bIns="342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smtClean="0">
                <a:solidFill>
                  <a:srgbClr val="FFFFFF"/>
                </a:solidFill>
                <a:latin typeface="Arial Black" pitchFamily="34" charset="0"/>
              </a:rPr>
              <a:t>Supporting Software Development Process</a:t>
            </a:r>
            <a:r>
              <a:rPr lang="en-US" sz="6600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FFFFFF"/>
                </a:solidFill>
                <a:latin typeface="Arial Black" pitchFamily="34" charset="0"/>
              </a:rPr>
              <a:t>Using</a:t>
            </a:r>
            <a:r>
              <a:rPr lang="en-US" sz="6600" dirty="0" smtClean="0">
                <a:solidFill>
                  <a:srgbClr val="FFFFFF"/>
                </a:solidFill>
                <a:latin typeface="Arial Black" pitchFamily="34" charset="0"/>
              </a:rPr>
              <a:t> Evolution Analysis</a:t>
            </a:r>
            <a:endParaRPr lang="en-US" sz="66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eaLnBrk="0" hangingPunct="0"/>
            <a:r>
              <a:rPr lang="en-US" sz="4500" b="1" dirty="0" err="1" smtClean="0">
                <a:solidFill>
                  <a:srgbClr val="FFFFFF"/>
                </a:solidFill>
                <a:latin typeface="Arial" charset="0"/>
              </a:rPr>
              <a:t>Samaneh</a:t>
            </a:r>
            <a:r>
              <a:rPr lang="en-US" sz="45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4500" b="1" dirty="0" err="1" smtClean="0">
                <a:solidFill>
                  <a:srgbClr val="FFFFFF"/>
                </a:solidFill>
                <a:latin typeface="Arial" charset="0"/>
              </a:rPr>
              <a:t>Bayat</a:t>
            </a:r>
            <a:r>
              <a:rPr lang="en-US" sz="4500" b="1" dirty="0">
                <a:solidFill>
                  <a:srgbClr val="FFFFFF"/>
                </a:solidFill>
                <a:latin typeface="Arial" charset="0"/>
              </a:rPr>
              <a:t/>
            </a:r>
            <a:br>
              <a:rPr lang="en-US" sz="4500" b="1" dirty="0">
                <a:solidFill>
                  <a:srgbClr val="FFFFFF"/>
                </a:solidFill>
                <a:latin typeface="Arial" charset="0"/>
              </a:rPr>
            </a:br>
            <a:r>
              <a:rPr lang="en-US" sz="3300" b="1" dirty="0" smtClean="0">
                <a:solidFill>
                  <a:srgbClr val="FFFFFF"/>
                </a:solidFill>
                <a:latin typeface="Arial" charset="0"/>
              </a:rPr>
              <a:t>Department of  Computing Science, University of Alberta, Edmonton, </a:t>
            </a:r>
            <a:r>
              <a:rPr lang="en-US" sz="3300" b="1" dirty="0" smtClean="0">
                <a:solidFill>
                  <a:srgbClr val="FFFFFF"/>
                </a:solidFill>
                <a:latin typeface="Arial" charset="0"/>
              </a:rPr>
              <a:t>Canada</a:t>
            </a:r>
          </a:p>
          <a:p>
            <a:pPr algn="ctr" eaLnBrk="0" hangingPunct="0"/>
            <a:r>
              <a:rPr lang="en-US" sz="3300" b="1" dirty="0" smtClean="0">
                <a:solidFill>
                  <a:srgbClr val="FFFFFF"/>
                </a:solidFill>
                <a:latin typeface="Arial" charset="0"/>
              </a:rPr>
              <a:t>samaneh@ualberta.ca</a:t>
            </a:r>
            <a:endParaRPr lang="en-US" sz="33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19" name="Text Box 471"/>
          <p:cNvSpPr txBox="1">
            <a:spLocks noChangeArrowheads="1"/>
          </p:cNvSpPr>
          <p:nvPr/>
        </p:nvSpPr>
        <p:spPr bwMode="auto">
          <a:xfrm>
            <a:off x="702471" y="4805363"/>
            <a:ext cx="10135791" cy="4846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Overview</a:t>
            </a:r>
            <a:endParaRPr lang="en-US" sz="2700" b="1" dirty="0">
              <a:solidFill>
                <a:srgbClr val="F8F8F8"/>
              </a:solidFill>
            </a:endParaRPr>
          </a:p>
        </p:txBody>
      </p:sp>
      <p:sp>
        <p:nvSpPr>
          <p:cNvPr id="2521" name="Text Box 473"/>
          <p:cNvSpPr txBox="1">
            <a:spLocks noChangeArrowheads="1"/>
          </p:cNvSpPr>
          <p:nvPr/>
        </p:nvSpPr>
        <p:spPr bwMode="auto">
          <a:xfrm>
            <a:off x="702471" y="17332247"/>
            <a:ext cx="10135791" cy="4846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Computing History</a:t>
            </a:r>
            <a:endParaRPr lang="en-US" sz="2700" b="1" dirty="0">
              <a:solidFill>
                <a:srgbClr val="F8F8F8"/>
              </a:solidFill>
            </a:endParaRPr>
          </a:p>
        </p:txBody>
      </p:sp>
      <p:sp>
        <p:nvSpPr>
          <p:cNvPr id="2538" name="Text Box 490"/>
          <p:cNvSpPr txBox="1">
            <a:spLocks noChangeArrowheads="1"/>
          </p:cNvSpPr>
          <p:nvPr/>
        </p:nvSpPr>
        <p:spPr bwMode="auto">
          <a:xfrm>
            <a:off x="11370470" y="4805363"/>
            <a:ext cx="10129838" cy="4846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Recent Approaches</a:t>
            </a:r>
            <a:endParaRPr lang="en-US" sz="2700" b="1" dirty="0">
              <a:solidFill>
                <a:srgbClr val="F8F8F8"/>
              </a:solidFill>
            </a:endParaRPr>
          </a:p>
        </p:txBody>
      </p:sp>
      <p:sp>
        <p:nvSpPr>
          <p:cNvPr id="2543" name="Text Box 495"/>
          <p:cNvSpPr txBox="1">
            <a:spLocks noChangeArrowheads="1"/>
          </p:cNvSpPr>
          <p:nvPr/>
        </p:nvSpPr>
        <p:spPr bwMode="auto">
          <a:xfrm>
            <a:off x="11366899" y="8531543"/>
            <a:ext cx="10133409" cy="48460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Diagram Differencing</a:t>
            </a:r>
            <a:endParaRPr lang="en-US" sz="2700" b="1" dirty="0">
              <a:solidFill>
                <a:srgbClr val="F8F8F8"/>
              </a:solidFill>
            </a:endParaRPr>
          </a:p>
        </p:txBody>
      </p:sp>
      <p:sp>
        <p:nvSpPr>
          <p:cNvPr id="2593" name="Text Box 545"/>
          <p:cNvSpPr txBox="1">
            <a:spLocks noChangeArrowheads="1"/>
          </p:cNvSpPr>
          <p:nvPr/>
        </p:nvSpPr>
        <p:spPr bwMode="auto">
          <a:xfrm>
            <a:off x="22030137" y="26958136"/>
            <a:ext cx="10133410" cy="4846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References</a:t>
            </a:r>
            <a:endParaRPr lang="en-US" sz="2700" b="1" dirty="0">
              <a:solidFill>
                <a:srgbClr val="F8F8F8"/>
              </a:solidFill>
            </a:endParaRPr>
          </a:p>
        </p:txBody>
      </p:sp>
      <p:sp>
        <p:nvSpPr>
          <p:cNvPr id="2609" name="Text Box 561"/>
          <p:cNvSpPr txBox="1">
            <a:spLocks noChangeArrowheads="1"/>
          </p:cNvSpPr>
          <p:nvPr/>
        </p:nvSpPr>
        <p:spPr bwMode="auto">
          <a:xfrm>
            <a:off x="22030137" y="11821271"/>
            <a:ext cx="10133409" cy="4846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Discussion</a:t>
            </a:r>
            <a:endParaRPr lang="en-US" sz="2700" b="1" dirty="0">
              <a:solidFill>
                <a:srgbClr val="F8F8F8"/>
              </a:solidFill>
            </a:endParaRPr>
          </a:p>
        </p:txBody>
      </p:sp>
      <p:sp>
        <p:nvSpPr>
          <p:cNvPr id="2636" name="AutoShape 588"/>
          <p:cNvSpPr>
            <a:spLocks noChangeArrowheads="1"/>
          </p:cNvSpPr>
          <p:nvPr/>
        </p:nvSpPr>
        <p:spPr bwMode="auto">
          <a:xfrm>
            <a:off x="30302597" y="1143001"/>
            <a:ext cx="1809750" cy="139898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68580" tIns="34290" rIns="68580" bIns="34290" anchor="ctr"/>
          <a:lstStyle/>
          <a:p>
            <a:pPr algn="ctr" defTabSz="2351485"/>
            <a:r>
              <a:rPr lang="en-US" sz="1600" dirty="0"/>
              <a:t>OPTIONAL</a:t>
            </a:r>
            <a:br>
              <a:rPr lang="en-US" sz="1600" dirty="0"/>
            </a:br>
            <a:r>
              <a:rPr lang="en-US" sz="1600" dirty="0"/>
              <a:t>LOGO HERE</a:t>
            </a:r>
          </a:p>
        </p:txBody>
      </p:sp>
      <p:sp>
        <p:nvSpPr>
          <p:cNvPr id="117" name="Text Box 471"/>
          <p:cNvSpPr txBox="1">
            <a:spLocks noChangeArrowheads="1"/>
          </p:cNvSpPr>
          <p:nvPr/>
        </p:nvSpPr>
        <p:spPr bwMode="auto">
          <a:xfrm>
            <a:off x="708423" y="10824369"/>
            <a:ext cx="10135791" cy="4846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Motivation</a:t>
            </a:r>
            <a:endParaRPr lang="en-US" sz="2700" b="1" dirty="0">
              <a:solidFill>
                <a:srgbClr val="F8F8F8"/>
              </a:solidFill>
            </a:endParaRPr>
          </a:p>
        </p:txBody>
      </p:sp>
      <p:sp>
        <p:nvSpPr>
          <p:cNvPr id="120" name="Text Box 473"/>
          <p:cNvSpPr txBox="1">
            <a:spLocks noChangeArrowheads="1"/>
          </p:cNvSpPr>
          <p:nvPr/>
        </p:nvSpPr>
        <p:spPr bwMode="auto">
          <a:xfrm>
            <a:off x="740570" y="23277292"/>
            <a:ext cx="10135791" cy="48460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Early Approaches</a:t>
            </a:r>
            <a:endParaRPr lang="en-US" sz="2700" b="1" dirty="0">
              <a:solidFill>
                <a:srgbClr val="F8F8F8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957" y="5662369"/>
            <a:ext cx="8594062" cy="514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0906" y="18091170"/>
            <a:ext cx="73628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2937" y="24224158"/>
            <a:ext cx="9754926" cy="68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490"/>
          <p:cNvSpPr txBox="1">
            <a:spLocks noChangeArrowheads="1"/>
          </p:cNvSpPr>
          <p:nvPr/>
        </p:nvSpPr>
        <p:spPr bwMode="auto">
          <a:xfrm>
            <a:off x="11372136" y="5376389"/>
            <a:ext cx="10129838" cy="48460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Model Differencing</a:t>
            </a:r>
            <a:endParaRPr lang="en-US" sz="2700" b="1" dirty="0">
              <a:solidFill>
                <a:srgbClr val="F8F8F8"/>
              </a:solidFill>
            </a:endParaRPr>
          </a:p>
        </p:txBody>
      </p:sp>
      <p:sp>
        <p:nvSpPr>
          <p:cNvPr id="36" name="Text Box 490"/>
          <p:cNvSpPr txBox="1">
            <a:spLocks noChangeArrowheads="1"/>
          </p:cNvSpPr>
          <p:nvPr/>
        </p:nvSpPr>
        <p:spPr bwMode="auto">
          <a:xfrm>
            <a:off x="11360944" y="24616874"/>
            <a:ext cx="10129838" cy="48460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Code</a:t>
            </a:r>
            <a:r>
              <a:rPr lang="en-US" sz="2700" b="1" dirty="0" smtClean="0">
                <a:solidFill>
                  <a:srgbClr val="F8F8F8"/>
                </a:solidFill>
              </a:rPr>
              <a:t> Differencing</a:t>
            </a:r>
            <a:endParaRPr lang="en-US" sz="2700" b="1" dirty="0">
              <a:solidFill>
                <a:srgbClr val="F8F8F8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67159" y="5860992"/>
            <a:ext cx="70389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73050" y="9448900"/>
            <a:ext cx="6972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54903" y="11103208"/>
            <a:ext cx="7777602" cy="604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495"/>
          <p:cNvSpPr txBox="1">
            <a:spLocks noChangeArrowheads="1"/>
          </p:cNvSpPr>
          <p:nvPr/>
        </p:nvSpPr>
        <p:spPr bwMode="auto">
          <a:xfrm>
            <a:off x="11366899" y="17342450"/>
            <a:ext cx="10133409" cy="48460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Design Differencing</a:t>
            </a:r>
            <a:endParaRPr lang="en-US" sz="2700" b="1" dirty="0">
              <a:solidFill>
                <a:srgbClr val="F8F8F8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280582" y="17897772"/>
            <a:ext cx="8523485" cy="669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495"/>
          <p:cNvSpPr txBox="1">
            <a:spLocks noChangeArrowheads="1"/>
          </p:cNvSpPr>
          <p:nvPr/>
        </p:nvSpPr>
        <p:spPr bwMode="auto">
          <a:xfrm>
            <a:off x="11366899" y="25288972"/>
            <a:ext cx="10133409" cy="48460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Framework Usage Changes</a:t>
            </a:r>
            <a:endParaRPr lang="en-US" sz="2700" b="1" dirty="0">
              <a:solidFill>
                <a:srgbClr val="F8F8F8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12979" y="26018271"/>
            <a:ext cx="8391087" cy="594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 Box 495"/>
          <p:cNvSpPr txBox="1">
            <a:spLocks noChangeArrowheads="1"/>
          </p:cNvSpPr>
          <p:nvPr/>
        </p:nvSpPr>
        <p:spPr bwMode="auto">
          <a:xfrm>
            <a:off x="22030137" y="4805363"/>
            <a:ext cx="10133409" cy="484603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lIns="68450" tIns="34218" rIns="68450" bIns="3421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700" b="1" dirty="0" smtClean="0">
                <a:solidFill>
                  <a:srgbClr val="F8F8F8"/>
                </a:solidFill>
              </a:rPr>
              <a:t>Systematic Code Changes</a:t>
            </a:r>
            <a:endParaRPr lang="en-US" sz="2700" b="1" dirty="0">
              <a:solidFill>
                <a:srgbClr val="F8F8F8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73468" y="5334098"/>
            <a:ext cx="7313317" cy="61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637509" y="12440084"/>
            <a:ext cx="7048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266624" y="16141830"/>
            <a:ext cx="3479155" cy="315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705385" y="19768825"/>
            <a:ext cx="7277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804845" y="21787038"/>
            <a:ext cx="7096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logo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312122" y="1143001"/>
            <a:ext cx="1851424" cy="175524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2258739" y="27671341"/>
            <a:ext cx="98076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/>
            <a:r>
              <a:rPr lang="en-US" sz="1800" dirty="0" smtClean="0"/>
              <a:t>[1] Susan </a:t>
            </a:r>
            <a:r>
              <a:rPr lang="en-US" sz="1800" dirty="0" err="1" smtClean="0"/>
              <a:t>Horwitz</a:t>
            </a:r>
            <a:r>
              <a:rPr lang="en-US" sz="1800" dirty="0" smtClean="0"/>
              <a:t>. Identifying the semantic and </a:t>
            </a:r>
            <a:r>
              <a:rPr lang="en-US" sz="1800" dirty="0" smtClean="0"/>
              <a:t>textual differences </a:t>
            </a:r>
            <a:r>
              <a:rPr lang="en-US" sz="1800" dirty="0" smtClean="0"/>
              <a:t>between two versions of </a:t>
            </a:r>
            <a:r>
              <a:rPr lang="en-US" sz="1800" dirty="0" smtClean="0"/>
              <a:t>a program</a:t>
            </a:r>
            <a:r>
              <a:rPr lang="en-US" sz="1800" dirty="0" smtClean="0"/>
              <a:t>. </a:t>
            </a:r>
            <a:r>
              <a:rPr lang="en-US" sz="1800" dirty="0" smtClean="0"/>
              <a:t>In </a:t>
            </a:r>
            <a:r>
              <a:rPr lang="en-US" sz="1800" i="1" dirty="0" smtClean="0"/>
              <a:t>PLDI </a:t>
            </a:r>
            <a:r>
              <a:rPr lang="en-US" sz="1800" i="1" dirty="0" smtClean="0"/>
              <a:t>’90: Proceedings of the ACM SIGPLAN </a:t>
            </a:r>
            <a:r>
              <a:rPr lang="en-US" sz="1800" i="1" dirty="0" smtClean="0"/>
              <a:t>1990 conference </a:t>
            </a:r>
            <a:r>
              <a:rPr lang="en-US" sz="1800" i="1" dirty="0" smtClean="0"/>
              <a:t>on </a:t>
            </a:r>
            <a:r>
              <a:rPr lang="en-US" sz="1800" i="1" dirty="0" smtClean="0"/>
              <a:t>Programming language </a:t>
            </a:r>
            <a:r>
              <a:rPr lang="en-US" sz="1800" i="1" dirty="0" smtClean="0"/>
              <a:t>design and </a:t>
            </a:r>
            <a:r>
              <a:rPr lang="en-US" sz="1800" i="1" dirty="0" smtClean="0"/>
              <a:t>implementation, </a:t>
            </a:r>
            <a:r>
              <a:rPr lang="en-US" sz="1800" dirty="0" smtClean="0"/>
              <a:t>pages </a:t>
            </a:r>
            <a:r>
              <a:rPr lang="en-US" sz="1800" dirty="0" smtClean="0"/>
              <a:t>234–245, New York, NY, </a:t>
            </a:r>
            <a:r>
              <a:rPr lang="en-US" sz="1800" dirty="0" smtClean="0"/>
              <a:t>USA, 1990</a:t>
            </a:r>
            <a:r>
              <a:rPr lang="en-US" sz="1800" dirty="0" smtClean="0"/>
              <a:t>. ACM</a:t>
            </a:r>
            <a:r>
              <a:rPr lang="en-US" sz="1800" dirty="0" smtClean="0"/>
              <a:t>.</a:t>
            </a:r>
          </a:p>
          <a:p>
            <a:pPr algn="justLow"/>
            <a:r>
              <a:rPr lang="en-US" sz="1800" dirty="0" smtClean="0"/>
              <a:t>[2] </a:t>
            </a:r>
            <a:r>
              <a:rPr lang="en-US" sz="1800" dirty="0" smtClean="0"/>
              <a:t>Dirk </a:t>
            </a:r>
            <a:r>
              <a:rPr lang="en-US" sz="1800" dirty="0" err="1" smtClean="0"/>
              <a:t>Ohst</a:t>
            </a:r>
            <a:r>
              <a:rPr lang="en-US" sz="1800" dirty="0" smtClean="0"/>
              <a:t>, Michael </a:t>
            </a:r>
            <a:r>
              <a:rPr lang="en-US" sz="1800" dirty="0" err="1" smtClean="0"/>
              <a:t>Welle</a:t>
            </a:r>
            <a:r>
              <a:rPr lang="en-US" sz="1800" dirty="0" smtClean="0"/>
              <a:t>, and </a:t>
            </a:r>
            <a:r>
              <a:rPr lang="en-US" sz="1800" dirty="0" err="1" smtClean="0"/>
              <a:t>Udo</a:t>
            </a:r>
            <a:r>
              <a:rPr lang="en-US" sz="1800" dirty="0" smtClean="0"/>
              <a:t> </a:t>
            </a:r>
            <a:r>
              <a:rPr lang="en-US" sz="1800" dirty="0" err="1" smtClean="0"/>
              <a:t>Kelter</a:t>
            </a:r>
            <a:r>
              <a:rPr lang="en-US" sz="1800" dirty="0" smtClean="0"/>
              <a:t>. </a:t>
            </a:r>
            <a:r>
              <a:rPr lang="en-US" sz="1800" dirty="0" smtClean="0"/>
              <a:t>Differences between </a:t>
            </a:r>
            <a:r>
              <a:rPr lang="en-US" sz="1800" dirty="0" smtClean="0"/>
              <a:t>versions </a:t>
            </a:r>
            <a:r>
              <a:rPr lang="en-US" sz="1800" dirty="0" smtClean="0"/>
              <a:t>of UML </a:t>
            </a:r>
            <a:r>
              <a:rPr lang="en-US" sz="1800" dirty="0" smtClean="0"/>
              <a:t>diagrams. </a:t>
            </a:r>
            <a:r>
              <a:rPr lang="en-US" sz="1800" dirty="0" smtClean="0"/>
              <a:t>In </a:t>
            </a:r>
            <a:r>
              <a:rPr lang="en-US" sz="1800" i="1" dirty="0" smtClean="0"/>
              <a:t>ESEC/FSE-11</a:t>
            </a:r>
            <a:r>
              <a:rPr lang="en-US" sz="1800" i="1" dirty="0" smtClean="0"/>
              <a:t>: Proceedings of the 9th European </a:t>
            </a:r>
            <a:r>
              <a:rPr lang="en-US" sz="1800" i="1" dirty="0" smtClean="0"/>
              <a:t>software engineering </a:t>
            </a:r>
            <a:r>
              <a:rPr lang="en-US" sz="1800" i="1" dirty="0" smtClean="0"/>
              <a:t>conference held jointly with </a:t>
            </a:r>
            <a:r>
              <a:rPr lang="en-US" sz="1800" i="1" dirty="0" smtClean="0"/>
              <a:t>11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ACM </a:t>
            </a:r>
            <a:r>
              <a:rPr lang="en-US" sz="1800" i="1" dirty="0" smtClean="0"/>
              <a:t>SIGSOFT international symposium on </a:t>
            </a:r>
            <a:r>
              <a:rPr lang="en-US" sz="1800" i="1" dirty="0" smtClean="0"/>
              <a:t>Foundations of </a:t>
            </a:r>
            <a:r>
              <a:rPr lang="en-US" sz="1800" i="1" dirty="0" smtClean="0"/>
              <a:t>software engineering, pages 227–236, </a:t>
            </a:r>
            <a:r>
              <a:rPr lang="en-US" sz="1800" i="1" dirty="0" smtClean="0"/>
              <a:t>New </a:t>
            </a:r>
            <a:r>
              <a:rPr lang="en-US" sz="1800" dirty="0" smtClean="0"/>
              <a:t>York</a:t>
            </a:r>
            <a:r>
              <a:rPr lang="en-US" sz="1800" dirty="0" smtClean="0"/>
              <a:t>, NY, USA, 2003. ACM</a:t>
            </a:r>
            <a:r>
              <a:rPr lang="en-US" sz="1800" dirty="0" smtClean="0"/>
              <a:t>.</a:t>
            </a:r>
          </a:p>
          <a:p>
            <a:pPr algn="justLow"/>
            <a:r>
              <a:rPr lang="en-US" sz="1800" dirty="0" smtClean="0"/>
              <a:t>[3] </a:t>
            </a:r>
            <a:r>
              <a:rPr lang="en-US" sz="1800" dirty="0" err="1" smtClean="0"/>
              <a:t>Zhenchang</a:t>
            </a:r>
            <a:r>
              <a:rPr lang="en-US" sz="1800" dirty="0" smtClean="0"/>
              <a:t> Xing and </a:t>
            </a:r>
            <a:r>
              <a:rPr lang="en-US" sz="1800" dirty="0" err="1" smtClean="0"/>
              <a:t>Eleni</a:t>
            </a:r>
            <a:r>
              <a:rPr lang="en-US" sz="1800" dirty="0" smtClean="0"/>
              <a:t> </a:t>
            </a:r>
            <a:r>
              <a:rPr lang="en-US" sz="1800" dirty="0" err="1" smtClean="0"/>
              <a:t>Stroulia</a:t>
            </a:r>
            <a:r>
              <a:rPr lang="en-US" sz="1800" dirty="0" smtClean="0"/>
              <a:t>. </a:t>
            </a:r>
            <a:r>
              <a:rPr lang="en-US" sz="1800" dirty="0" err="1" smtClean="0"/>
              <a:t>Umldiff</a:t>
            </a:r>
            <a:r>
              <a:rPr lang="en-US" sz="1800" dirty="0" smtClean="0"/>
              <a:t>: an </a:t>
            </a:r>
            <a:r>
              <a:rPr lang="en-US" sz="1800" dirty="0" smtClean="0"/>
              <a:t>algorithm for </a:t>
            </a:r>
            <a:r>
              <a:rPr lang="en-US" sz="1800" dirty="0" smtClean="0"/>
              <a:t>object-oriented </a:t>
            </a:r>
            <a:r>
              <a:rPr lang="en-US" sz="1800" dirty="0" smtClean="0"/>
              <a:t>design differencing</a:t>
            </a:r>
            <a:r>
              <a:rPr lang="en-US" sz="1800" dirty="0" smtClean="0"/>
              <a:t>. </a:t>
            </a:r>
            <a:r>
              <a:rPr lang="en-US" sz="1800" dirty="0" smtClean="0"/>
              <a:t>In </a:t>
            </a:r>
            <a:r>
              <a:rPr lang="en-US" sz="1800" i="1" dirty="0" smtClean="0"/>
              <a:t>ASE </a:t>
            </a:r>
            <a:r>
              <a:rPr lang="en-US" sz="1800" i="1" dirty="0" smtClean="0"/>
              <a:t>’05: Proceedings of the 20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IEEE/ACM </a:t>
            </a:r>
            <a:r>
              <a:rPr lang="en-US" sz="1800" i="1" dirty="0" smtClean="0"/>
              <a:t>international Conference </a:t>
            </a:r>
            <a:r>
              <a:rPr lang="en-US" sz="1800" i="1" dirty="0" smtClean="0"/>
              <a:t>on </a:t>
            </a:r>
            <a:r>
              <a:rPr lang="en-US" sz="1800" i="1" dirty="0" smtClean="0"/>
              <a:t> automated </a:t>
            </a:r>
            <a:r>
              <a:rPr lang="en-US" sz="1800" i="1" dirty="0" smtClean="0"/>
              <a:t>software </a:t>
            </a:r>
            <a:r>
              <a:rPr lang="en-US" sz="1800" i="1" dirty="0" smtClean="0"/>
              <a:t>engineering, </a:t>
            </a:r>
            <a:r>
              <a:rPr lang="en-US" sz="1800" dirty="0" smtClean="0"/>
              <a:t>pages </a:t>
            </a:r>
            <a:r>
              <a:rPr lang="en-US" sz="1800" dirty="0" smtClean="0"/>
              <a:t>54–65, New York, NY, USA, 2005. ACM</a:t>
            </a:r>
            <a:r>
              <a:rPr lang="en-US" sz="1800" dirty="0" smtClean="0"/>
              <a:t>.</a:t>
            </a:r>
          </a:p>
          <a:p>
            <a:pPr algn="justLow"/>
            <a:r>
              <a:rPr lang="en-US" sz="1800" dirty="0" smtClean="0"/>
              <a:t>[4] </a:t>
            </a:r>
            <a:r>
              <a:rPr lang="en-US" sz="1800" dirty="0" smtClean="0"/>
              <a:t>Thorsten </a:t>
            </a:r>
            <a:r>
              <a:rPr lang="en-US" sz="1800" dirty="0" smtClean="0"/>
              <a:t>Schafer</a:t>
            </a:r>
            <a:r>
              <a:rPr lang="en-US" sz="1800" dirty="0" smtClean="0"/>
              <a:t>, Jan Jonas, </a:t>
            </a:r>
            <a:r>
              <a:rPr lang="en-US" sz="1800" dirty="0" smtClean="0"/>
              <a:t>and Mira </a:t>
            </a:r>
            <a:r>
              <a:rPr lang="en-US" sz="1800" dirty="0" err="1" smtClean="0"/>
              <a:t>Mezini</a:t>
            </a:r>
            <a:r>
              <a:rPr lang="en-US" sz="1800" dirty="0" smtClean="0"/>
              <a:t>. </a:t>
            </a:r>
            <a:r>
              <a:rPr lang="en-US" sz="1800" dirty="0" smtClean="0"/>
              <a:t>Mining framework </a:t>
            </a:r>
            <a:r>
              <a:rPr lang="en-US" sz="1800" dirty="0" smtClean="0"/>
              <a:t>usage changes </a:t>
            </a:r>
            <a:r>
              <a:rPr lang="en-US" sz="1800" dirty="0" smtClean="0"/>
              <a:t>from instantiation </a:t>
            </a:r>
            <a:r>
              <a:rPr lang="en-US" sz="1800" dirty="0" smtClean="0"/>
              <a:t>code. </a:t>
            </a:r>
            <a:r>
              <a:rPr lang="en-US" sz="1800" dirty="0" smtClean="0"/>
              <a:t>In </a:t>
            </a:r>
            <a:r>
              <a:rPr lang="en-US" sz="1800" i="1" dirty="0" smtClean="0"/>
              <a:t>ICSE </a:t>
            </a:r>
            <a:r>
              <a:rPr lang="en-US" sz="1800" i="1" dirty="0" smtClean="0"/>
              <a:t>’08: Proceedings of the 30</a:t>
            </a:r>
            <a:r>
              <a:rPr lang="en-US" sz="1800" i="1" baseline="30000" dirty="0" smtClean="0"/>
              <a:t>th</a:t>
            </a:r>
            <a:r>
              <a:rPr lang="en-US" sz="1800" i="1" dirty="0" smtClean="0"/>
              <a:t> international </a:t>
            </a:r>
            <a:r>
              <a:rPr lang="en-US" sz="1800" i="1" dirty="0" smtClean="0"/>
              <a:t>conference on </a:t>
            </a:r>
            <a:r>
              <a:rPr lang="en-US" sz="1800" i="1" dirty="0" smtClean="0"/>
              <a:t>Software </a:t>
            </a:r>
            <a:r>
              <a:rPr lang="en-US" sz="1800" i="1" dirty="0" smtClean="0"/>
              <a:t>engineering</a:t>
            </a:r>
            <a:r>
              <a:rPr lang="en-US" sz="1800" i="1" dirty="0" smtClean="0"/>
              <a:t>, pages 471–480, </a:t>
            </a:r>
            <a:r>
              <a:rPr lang="en-US" sz="1800" i="1" dirty="0" smtClean="0"/>
              <a:t>New </a:t>
            </a:r>
            <a:r>
              <a:rPr lang="en-US" sz="1800" dirty="0" smtClean="0"/>
              <a:t>York</a:t>
            </a:r>
            <a:r>
              <a:rPr lang="en-US" sz="1800" dirty="0" smtClean="0"/>
              <a:t>, NY, USA, 2008. ACM</a:t>
            </a:r>
            <a:r>
              <a:rPr lang="en-US" sz="1800" dirty="0" smtClean="0"/>
              <a:t>.</a:t>
            </a:r>
          </a:p>
          <a:p>
            <a:pPr algn="justLow"/>
            <a:r>
              <a:rPr lang="en-US" sz="1800" dirty="0" smtClean="0"/>
              <a:t>[5] </a:t>
            </a:r>
            <a:r>
              <a:rPr lang="en-US" sz="1800" dirty="0" err="1" smtClean="0"/>
              <a:t>Miryung</a:t>
            </a:r>
            <a:r>
              <a:rPr lang="en-US" sz="1800" dirty="0" smtClean="0"/>
              <a:t> Kim and David </a:t>
            </a:r>
            <a:r>
              <a:rPr lang="en-US" sz="1800" dirty="0" err="1" smtClean="0"/>
              <a:t>Notkin</a:t>
            </a:r>
            <a:r>
              <a:rPr lang="en-US" sz="1800" dirty="0" smtClean="0"/>
              <a:t>. Discovering and </a:t>
            </a:r>
            <a:r>
              <a:rPr lang="en-US" sz="1800" dirty="0" smtClean="0"/>
              <a:t>representing systematic </a:t>
            </a:r>
            <a:r>
              <a:rPr lang="en-US" sz="1800" dirty="0" smtClean="0"/>
              <a:t>code changes. In </a:t>
            </a:r>
            <a:r>
              <a:rPr lang="en-US" sz="1800" i="1" dirty="0" smtClean="0"/>
              <a:t>ICSE ’09: </a:t>
            </a:r>
            <a:r>
              <a:rPr lang="en-US" sz="1800" i="1" dirty="0" smtClean="0"/>
              <a:t>Proceedings of </a:t>
            </a:r>
            <a:r>
              <a:rPr lang="en-US" sz="1800" i="1" dirty="0" smtClean="0"/>
              <a:t>the 2009 IEEE 31</a:t>
            </a:r>
            <a:r>
              <a:rPr lang="en-US" sz="1800" i="1" baseline="30000" dirty="0" smtClean="0"/>
              <a:t>st</a:t>
            </a:r>
            <a:r>
              <a:rPr lang="en-US" sz="1800" i="1" dirty="0" smtClean="0"/>
              <a:t> International </a:t>
            </a:r>
            <a:r>
              <a:rPr lang="en-US" sz="1800" i="1" dirty="0" smtClean="0"/>
              <a:t>Conference on </a:t>
            </a:r>
            <a:r>
              <a:rPr lang="en-US" sz="1800" i="1" dirty="0" smtClean="0"/>
              <a:t>Software Engineering, pages 309–319, </a:t>
            </a:r>
            <a:r>
              <a:rPr lang="en-US" sz="1800" i="1" dirty="0" smtClean="0"/>
              <a:t>Washington, </a:t>
            </a:r>
            <a:r>
              <a:rPr lang="it-IT" sz="1800" dirty="0" smtClean="0"/>
              <a:t>DC</a:t>
            </a:r>
            <a:r>
              <a:rPr lang="it-IT" sz="1800" dirty="0" smtClean="0"/>
              <a:t>, USA, 2009. IEEE Computer Society.</a:t>
            </a:r>
            <a:endParaRPr lang="en-US" sz="1800" dirty="0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59481" y="11308972"/>
            <a:ext cx="73342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1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AABAC9"/>
      </a:lt1>
      <a:dk2>
        <a:srgbClr val="000000"/>
      </a:dk2>
      <a:lt2>
        <a:srgbClr val="808080"/>
      </a:lt2>
      <a:accent1>
        <a:srgbClr val="D7D7D7"/>
      </a:accent1>
      <a:accent2>
        <a:srgbClr val="003466"/>
      </a:accent2>
      <a:accent3>
        <a:srgbClr val="D2D9E1"/>
      </a:accent3>
      <a:accent4>
        <a:srgbClr val="000000"/>
      </a:accent4>
      <a:accent5>
        <a:srgbClr val="E8E8E8"/>
      </a:accent5>
      <a:accent6>
        <a:srgbClr val="002E5C"/>
      </a:accent6>
      <a:hlink>
        <a:srgbClr val="008000"/>
      </a:hlink>
      <a:folHlink>
        <a:srgbClr val="800000"/>
      </a:folHlink>
    </a:clrScheme>
    <a:fontScheme name="2_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AABAC9"/>
        </a:lt1>
        <a:dk2>
          <a:srgbClr val="000000"/>
        </a:dk2>
        <a:lt2>
          <a:srgbClr val="808080"/>
        </a:lt2>
        <a:accent1>
          <a:srgbClr val="D7D7D7"/>
        </a:accent1>
        <a:accent2>
          <a:srgbClr val="003466"/>
        </a:accent2>
        <a:accent3>
          <a:srgbClr val="D2D9E1"/>
        </a:accent3>
        <a:accent4>
          <a:srgbClr val="000000"/>
        </a:accent4>
        <a:accent5>
          <a:srgbClr val="E8E8E8"/>
        </a:accent5>
        <a:accent6>
          <a:srgbClr val="002E5C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603000"/>
        </a:dk1>
        <a:lt1>
          <a:srgbClr val="CF9860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603000"/>
        </a:accent2>
        <a:accent3>
          <a:srgbClr val="E4CAB6"/>
        </a:accent3>
        <a:accent4>
          <a:srgbClr val="512700"/>
        </a:accent4>
        <a:accent5>
          <a:srgbClr val="FFFFE4"/>
        </a:accent5>
        <a:accent6>
          <a:srgbClr val="56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505750"/>
        </a:dk1>
        <a:lt1>
          <a:srgbClr val="FFFFFF"/>
        </a:lt1>
        <a:dk2>
          <a:srgbClr val="000000"/>
        </a:dk2>
        <a:lt2>
          <a:srgbClr val="808080"/>
        </a:lt2>
        <a:accent1>
          <a:srgbClr val="DFDFDF"/>
        </a:accent1>
        <a:accent2>
          <a:srgbClr val="9F3000"/>
        </a:accent2>
        <a:accent3>
          <a:srgbClr val="FFFFFF"/>
        </a:accent3>
        <a:accent4>
          <a:srgbClr val="434943"/>
        </a:accent4>
        <a:accent5>
          <a:srgbClr val="ECECEC"/>
        </a:accent5>
        <a:accent6>
          <a:srgbClr val="902A00"/>
        </a:accent6>
        <a:hlink>
          <a:srgbClr val="C21414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3A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CF"/>
        </a:accent1>
        <a:accent2>
          <a:srgbClr val="9F0000"/>
        </a:accent2>
        <a:accent3>
          <a:srgbClr val="FFFFFF"/>
        </a:accent3>
        <a:accent4>
          <a:srgbClr val="300000"/>
        </a:accent4>
        <a:accent5>
          <a:srgbClr val="FFFFE4"/>
        </a:accent5>
        <a:accent6>
          <a:srgbClr val="90000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2336"/>
        </a:dk1>
        <a:lt1>
          <a:srgbClr val="E8F0F8"/>
        </a:lt1>
        <a:dk2>
          <a:srgbClr val="000000"/>
        </a:dk2>
        <a:lt2>
          <a:srgbClr val="808080"/>
        </a:lt2>
        <a:accent1>
          <a:srgbClr val="FFFFEF"/>
        </a:accent1>
        <a:accent2>
          <a:srgbClr val="00679F"/>
        </a:accent2>
        <a:accent3>
          <a:srgbClr val="F2F6FB"/>
        </a:accent3>
        <a:accent4>
          <a:srgbClr val="001C2D"/>
        </a:accent4>
        <a:accent5>
          <a:srgbClr val="FFFFF6"/>
        </a:accent5>
        <a:accent6>
          <a:srgbClr val="005D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2336"/>
        </a:dk1>
        <a:lt1>
          <a:srgbClr val="C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3060"/>
        </a:accent2>
        <a:accent3>
          <a:srgbClr val="E4E4FF"/>
        </a:accent3>
        <a:accent4>
          <a:srgbClr val="001C2D"/>
        </a:accent4>
        <a:accent5>
          <a:srgbClr val="FFFFFF"/>
        </a:accent5>
        <a:accent6>
          <a:srgbClr val="002A56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4B4B4B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434343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0000"/>
        </a:dk1>
        <a:lt1>
          <a:srgbClr val="E3DABB"/>
        </a:lt1>
        <a:dk2>
          <a:srgbClr val="000000"/>
        </a:dk2>
        <a:lt2>
          <a:srgbClr val="808080"/>
        </a:lt2>
        <a:accent1>
          <a:srgbClr val="EAEAEA"/>
        </a:accent1>
        <a:accent2>
          <a:srgbClr val="065290"/>
        </a:accent2>
        <a:accent3>
          <a:srgbClr val="EFEADA"/>
        </a:accent3>
        <a:accent4>
          <a:srgbClr val="000000"/>
        </a:accent4>
        <a:accent5>
          <a:srgbClr val="F3F3F3"/>
        </a:accent5>
        <a:accent6>
          <a:srgbClr val="054982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00009F"/>
        </a:dk1>
        <a:lt1>
          <a:srgbClr val="FFC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60009F"/>
        </a:accent2>
        <a:accent3>
          <a:srgbClr val="FFE4FF"/>
        </a:accent3>
        <a:accent4>
          <a:srgbClr val="000087"/>
        </a:accent4>
        <a:accent5>
          <a:srgbClr val="FFFFFF"/>
        </a:accent5>
        <a:accent6>
          <a:srgbClr val="560090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003000"/>
        </a:dk1>
        <a:lt1>
          <a:srgbClr val="9FCF9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006730"/>
        </a:accent2>
        <a:accent3>
          <a:srgbClr val="CDE4CD"/>
        </a:accent3>
        <a:accent4>
          <a:srgbClr val="002700"/>
        </a:accent4>
        <a:accent5>
          <a:srgbClr val="FFFFFF"/>
        </a:accent5>
        <a:accent6>
          <a:srgbClr val="005D2A"/>
        </a:accent6>
        <a:hlink>
          <a:srgbClr val="028418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000000"/>
        </a:dk1>
        <a:lt1>
          <a:srgbClr val="FFFFD5"/>
        </a:lt1>
        <a:dk2>
          <a:srgbClr val="000000"/>
        </a:dk2>
        <a:lt2>
          <a:srgbClr val="808080"/>
        </a:lt2>
        <a:accent1>
          <a:srgbClr val="D7DFCF"/>
        </a:accent1>
        <a:accent2>
          <a:srgbClr val="661600"/>
        </a:accent2>
        <a:accent3>
          <a:srgbClr val="FFFFE7"/>
        </a:accent3>
        <a:accent4>
          <a:srgbClr val="000000"/>
        </a:accent4>
        <a:accent5>
          <a:srgbClr val="E8ECE4"/>
        </a:accent5>
        <a:accent6>
          <a:srgbClr val="5C1300"/>
        </a:accent6>
        <a:hlink>
          <a:srgbClr val="0080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8001</TotalTime>
  <Words>289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Custom Design</vt:lpstr>
      <vt:lpstr>1_Custom Design</vt:lpstr>
      <vt:lpstr>2_Custom Design</vt:lpstr>
      <vt:lpstr>Slide 1</vt:lpstr>
    </vt:vector>
  </TitlesOfParts>
  <Company>www.PosterPresentations.com</Company>
  <LinksUpToDate>false</LinksUpToDate>
  <SharedDoc>false</SharedDoc>
  <HyperlinkBase>http://www.posterpresentations.com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48x48 Poster Template</dc:title>
  <dc:subject>Free PowerPoint poster templates</dc:subject>
  <dc:creator>A. Kotoulas</dc:creator>
  <cp:keywords>poster presentation, poster design, poster template</cp:keywords>
  <dc:description>Non-authorized printing of this poster template by any commercial printing service other than PosterPresentations.com is strictly prohibited._x000d_
Non-profit educational printing centers are exempt._x000d_
To obtain printing authorization call:_x000d_
1.866.649.3004_x000d_
_x000d_
© 2007 Canterbury Media Services, Inc</dc:description>
  <cp:lastModifiedBy>s.bayat</cp:lastModifiedBy>
  <cp:revision>207</cp:revision>
  <dcterms:created xsi:type="dcterms:W3CDTF">2005-05-18T01:24:28Z</dcterms:created>
  <dcterms:modified xsi:type="dcterms:W3CDTF">2009-12-02T19:11:57Z</dcterms:modified>
  <cp:category>Powerpoint poster templates</cp:category>
</cp:coreProperties>
</file>